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lvetica World" panose="020B0604020202020204" charset="-128"/>
      <p:regular r:id="rId9"/>
    </p:embeddedFont>
    <p:embeddedFont>
      <p:font typeface="Helvetica World Bold" panose="020B0604020202020204" charset="-128"/>
      <p:regular r:id="rId10"/>
    </p:embeddedFont>
    <p:embeddedFont>
      <p:font typeface="Arimo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76200" y="3154032"/>
            <a:ext cx="3658286" cy="7209168"/>
            <a:chOff x="0" y="0"/>
            <a:chExt cx="3658286" cy="7209168"/>
          </a:xfrm>
        </p:grpSpPr>
        <p:sp>
          <p:nvSpPr>
            <p:cNvPr id="4" name="Freeform 4"/>
            <p:cNvSpPr/>
            <p:nvPr/>
          </p:nvSpPr>
          <p:spPr>
            <a:xfrm>
              <a:off x="76200" y="922782"/>
              <a:ext cx="2927858" cy="6210300"/>
            </a:xfrm>
            <a:custGeom>
              <a:avLst/>
              <a:gdLst/>
              <a:ahLst/>
              <a:cxnLst/>
              <a:rect l="l" t="t" r="r" b="b"/>
              <a:pathLst>
                <a:path w="2927858" h="6210300">
                  <a:moveTo>
                    <a:pt x="0" y="0"/>
                  </a:moveTo>
                  <a:lnTo>
                    <a:pt x="0" y="6210300"/>
                  </a:lnTo>
                  <a:lnTo>
                    <a:pt x="2927858" y="6210300"/>
                  </a:lnTo>
                  <a:lnTo>
                    <a:pt x="338455" y="712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727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6200" y="939546"/>
              <a:ext cx="3080131" cy="6193409"/>
            </a:xfrm>
            <a:custGeom>
              <a:avLst/>
              <a:gdLst/>
              <a:ahLst/>
              <a:cxnLst/>
              <a:rect l="l" t="t" r="r" b="b"/>
              <a:pathLst>
                <a:path w="3080131" h="6193409">
                  <a:moveTo>
                    <a:pt x="866394" y="0"/>
                  </a:moveTo>
                  <a:lnTo>
                    <a:pt x="338455" y="695579"/>
                  </a:lnTo>
                  <a:lnTo>
                    <a:pt x="0" y="1122172"/>
                  </a:lnTo>
                  <a:lnTo>
                    <a:pt x="0" y="6193409"/>
                  </a:lnTo>
                  <a:lnTo>
                    <a:pt x="3080131" y="6193409"/>
                  </a:lnTo>
                  <a:lnTo>
                    <a:pt x="866394" y="0"/>
                  </a:lnTo>
                  <a:close/>
                </a:path>
              </a:pathLst>
            </a:custGeom>
            <a:solidFill>
              <a:srgbClr val="588B8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6200" y="2089531"/>
              <a:ext cx="2809494" cy="5043424"/>
            </a:xfrm>
            <a:custGeom>
              <a:avLst/>
              <a:gdLst/>
              <a:ahLst/>
              <a:cxnLst/>
              <a:rect l="l" t="t" r="r" b="b"/>
              <a:pathLst>
                <a:path w="2809494" h="5043424">
                  <a:moveTo>
                    <a:pt x="0" y="0"/>
                  </a:moveTo>
                  <a:lnTo>
                    <a:pt x="0" y="5043424"/>
                  </a:lnTo>
                  <a:lnTo>
                    <a:pt x="2809494" y="5043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0" y="2487930"/>
              <a:ext cx="2732532" cy="4645025"/>
            </a:xfrm>
            <a:custGeom>
              <a:avLst/>
              <a:gdLst/>
              <a:ahLst/>
              <a:cxnLst/>
              <a:rect l="l" t="t" r="r" b="b"/>
              <a:pathLst>
                <a:path w="2732532" h="4645025">
                  <a:moveTo>
                    <a:pt x="0" y="0"/>
                  </a:moveTo>
                  <a:lnTo>
                    <a:pt x="0" y="4645025"/>
                  </a:lnTo>
                  <a:lnTo>
                    <a:pt x="2732532" y="4645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16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6200" y="3132963"/>
              <a:ext cx="2623820" cy="3999992"/>
            </a:xfrm>
            <a:custGeom>
              <a:avLst/>
              <a:gdLst/>
              <a:ahLst/>
              <a:cxnLst/>
              <a:rect l="l" t="t" r="r" b="b"/>
              <a:pathLst>
                <a:path w="2623820" h="3999992">
                  <a:moveTo>
                    <a:pt x="0" y="0"/>
                  </a:moveTo>
                  <a:lnTo>
                    <a:pt x="0" y="3999992"/>
                  </a:lnTo>
                  <a:lnTo>
                    <a:pt x="2623820" y="3999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424603" y="-76200"/>
            <a:ext cx="3939597" cy="7207958"/>
            <a:chOff x="0" y="0"/>
            <a:chExt cx="3939604" cy="7207948"/>
          </a:xfrm>
        </p:grpSpPr>
        <p:sp>
          <p:nvSpPr>
            <p:cNvPr id="10" name="Freeform 10"/>
            <p:cNvSpPr/>
            <p:nvPr/>
          </p:nvSpPr>
          <p:spPr>
            <a:xfrm>
              <a:off x="652780" y="76200"/>
              <a:ext cx="3210560" cy="6805422"/>
            </a:xfrm>
            <a:custGeom>
              <a:avLst/>
              <a:gdLst/>
              <a:ahLst/>
              <a:cxnLst/>
              <a:rect l="l" t="t" r="r" b="b"/>
              <a:pathLst>
                <a:path w="3210560" h="6805422">
                  <a:moveTo>
                    <a:pt x="0" y="0"/>
                  </a:moveTo>
                  <a:lnTo>
                    <a:pt x="2590800" y="5500878"/>
                  </a:lnTo>
                  <a:lnTo>
                    <a:pt x="3210560" y="6805422"/>
                  </a:lnTo>
                  <a:lnTo>
                    <a:pt x="3210560" y="0"/>
                  </a:lnTo>
                  <a:close/>
                </a:path>
              </a:pathLst>
            </a:custGeom>
            <a:solidFill>
              <a:srgbClr val="4172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00888" y="76200"/>
              <a:ext cx="3362452" cy="6196584"/>
            </a:xfrm>
            <a:custGeom>
              <a:avLst/>
              <a:gdLst/>
              <a:ahLst/>
              <a:cxnLst/>
              <a:rect l="l" t="t" r="r" b="b"/>
              <a:pathLst>
                <a:path w="3362452" h="6196584">
                  <a:moveTo>
                    <a:pt x="0" y="0"/>
                  </a:moveTo>
                  <a:lnTo>
                    <a:pt x="2214880" y="6196584"/>
                  </a:lnTo>
                  <a:lnTo>
                    <a:pt x="2742692" y="5500878"/>
                  </a:lnTo>
                  <a:lnTo>
                    <a:pt x="3090291" y="5062855"/>
                  </a:lnTo>
                  <a:lnTo>
                    <a:pt x="3219069" y="4882515"/>
                  </a:lnTo>
                  <a:lnTo>
                    <a:pt x="3362452" y="4708779"/>
                  </a:lnTo>
                  <a:lnTo>
                    <a:pt x="3362452" y="0"/>
                  </a:lnTo>
                  <a:close/>
                </a:path>
              </a:pathLst>
            </a:custGeom>
            <a:solidFill>
              <a:srgbClr val="588B8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70890" y="76200"/>
              <a:ext cx="3092450" cy="5563616"/>
            </a:xfrm>
            <a:custGeom>
              <a:avLst/>
              <a:gdLst/>
              <a:ahLst/>
              <a:cxnLst/>
              <a:rect l="l" t="t" r="r" b="b"/>
              <a:pathLst>
                <a:path w="3092450" h="5563616">
                  <a:moveTo>
                    <a:pt x="0" y="0"/>
                  </a:moveTo>
                  <a:lnTo>
                    <a:pt x="2820289" y="5062855"/>
                  </a:lnTo>
                  <a:lnTo>
                    <a:pt x="3092450" y="5563616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847725" y="76200"/>
              <a:ext cx="3015615" cy="5121783"/>
            </a:xfrm>
            <a:custGeom>
              <a:avLst/>
              <a:gdLst/>
              <a:ahLst/>
              <a:cxnLst/>
              <a:rect l="l" t="t" r="r" b="b"/>
              <a:pathLst>
                <a:path w="3015615" h="5121783">
                  <a:moveTo>
                    <a:pt x="0" y="0"/>
                  </a:moveTo>
                  <a:lnTo>
                    <a:pt x="2872232" y="4882515"/>
                  </a:lnTo>
                  <a:lnTo>
                    <a:pt x="3015615" y="5121783"/>
                  </a:lnTo>
                  <a:lnTo>
                    <a:pt x="3015615" y="0"/>
                  </a:lnTo>
                  <a:close/>
                </a:path>
              </a:pathLst>
            </a:custGeom>
            <a:solidFill>
              <a:srgbClr val="F8E1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956310" y="76200"/>
              <a:ext cx="2907030" cy="4431919"/>
            </a:xfrm>
            <a:custGeom>
              <a:avLst/>
              <a:gdLst/>
              <a:ahLst/>
              <a:cxnLst/>
              <a:rect l="l" t="t" r="r" b="b"/>
              <a:pathLst>
                <a:path w="2907030" h="4431919">
                  <a:moveTo>
                    <a:pt x="0" y="0"/>
                  </a:moveTo>
                  <a:lnTo>
                    <a:pt x="2907030" y="4431919"/>
                  </a:lnTo>
                  <a:lnTo>
                    <a:pt x="29070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3217535"/>
            <a:ext cx="3564607" cy="7069465"/>
            <a:chOff x="0" y="0"/>
            <a:chExt cx="3564611" cy="70694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64636" cy="7069455"/>
            </a:xfrm>
            <a:custGeom>
              <a:avLst/>
              <a:gdLst/>
              <a:ahLst/>
              <a:cxnLst/>
              <a:rect l="l" t="t" r="r" b="b"/>
              <a:pathLst>
                <a:path w="3564636" h="7069455">
                  <a:moveTo>
                    <a:pt x="0" y="0"/>
                  </a:moveTo>
                  <a:lnTo>
                    <a:pt x="0" y="7069455"/>
                  </a:lnTo>
                  <a:lnTo>
                    <a:pt x="3564636" y="7069455"/>
                  </a:lnTo>
                  <a:lnTo>
                    <a:pt x="356463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638738" y="4163844"/>
            <a:ext cx="15787926" cy="260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55"/>
              </a:lnSpc>
            </a:pPr>
            <a:r>
              <a:rPr lang="en-US" sz="12598" spc="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</a:p>
          <a:p>
            <a:pPr algn="ctr">
              <a:lnSpc>
                <a:spcPts val="9392"/>
              </a:lnSpc>
            </a:pPr>
            <a:endParaRPr lang="en-US" sz="12598" spc="1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429" y="621782"/>
            <a:ext cx="1819275" cy="2952750"/>
          </a:xfrm>
          <a:custGeom>
            <a:avLst/>
            <a:gdLst/>
            <a:ahLst/>
            <a:cxnLst/>
            <a:rect l="l" t="t" r="r" b="b"/>
            <a:pathLst>
              <a:path w="1819275" h="2952750">
                <a:moveTo>
                  <a:pt x="0" y="0"/>
                </a:moveTo>
                <a:lnTo>
                  <a:pt x="1819275" y="0"/>
                </a:lnTo>
                <a:lnTo>
                  <a:pt x="1819275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45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8467" y="4062127"/>
            <a:ext cx="3829279" cy="3974116"/>
          </a:xfrm>
          <a:custGeom>
            <a:avLst/>
            <a:gdLst/>
            <a:ahLst/>
            <a:cxnLst/>
            <a:rect l="l" t="t" r="r" b="b"/>
            <a:pathLst>
              <a:path w="3829279" h="3974116">
                <a:moveTo>
                  <a:pt x="0" y="0"/>
                </a:moveTo>
                <a:lnTo>
                  <a:pt x="3829278" y="0"/>
                </a:lnTo>
                <a:lnTo>
                  <a:pt x="3829278" y="3974116"/>
                </a:lnTo>
                <a:lnTo>
                  <a:pt x="0" y="397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74113" y="1719777"/>
            <a:ext cx="2111340" cy="1807464"/>
          </a:xfrm>
          <a:custGeom>
            <a:avLst/>
            <a:gdLst/>
            <a:ahLst/>
            <a:cxnLst/>
            <a:rect l="l" t="t" r="r" b="b"/>
            <a:pathLst>
              <a:path w="2111340" h="1807464">
                <a:moveTo>
                  <a:pt x="0" y="0"/>
                </a:moveTo>
                <a:lnTo>
                  <a:pt x="2111340" y="0"/>
                </a:lnTo>
                <a:lnTo>
                  <a:pt x="2111340" y="1807464"/>
                </a:lnTo>
                <a:lnTo>
                  <a:pt x="0" y="1807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03427" y="8659244"/>
            <a:ext cx="123825" cy="123825"/>
            <a:chOff x="0" y="0"/>
            <a:chExt cx="123825" cy="123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703427" y="9202169"/>
            <a:ext cx="123825" cy="123825"/>
            <a:chOff x="0" y="0"/>
            <a:chExt cx="123825" cy="123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77067" y="965197"/>
            <a:ext cx="5485086" cy="5956297"/>
          </a:xfrm>
          <a:custGeom>
            <a:avLst/>
            <a:gdLst/>
            <a:ahLst/>
            <a:cxnLst/>
            <a:rect l="l" t="t" r="r" b="b"/>
            <a:pathLst>
              <a:path w="5485086" h="5956297">
                <a:moveTo>
                  <a:pt x="0" y="0"/>
                </a:moveTo>
                <a:lnTo>
                  <a:pt x="5485086" y="0"/>
                </a:lnTo>
                <a:lnTo>
                  <a:pt x="5485086" y="5956297"/>
                </a:lnTo>
                <a:lnTo>
                  <a:pt x="0" y="5956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9598" y="4368927"/>
            <a:ext cx="432264" cy="340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2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60 55</a:t>
            </a:r>
          </a:p>
          <a:p>
            <a:pPr algn="just">
              <a:lnSpc>
                <a:spcPts val="4800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50 45</a:t>
            </a:r>
          </a:p>
          <a:p>
            <a:pPr algn="just">
              <a:lnSpc>
                <a:spcPts val="3830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40</a:t>
            </a:r>
          </a:p>
          <a:p>
            <a:pPr algn="just">
              <a:lnSpc>
                <a:spcPts val="5850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5963" y="8121777"/>
            <a:ext cx="216132" cy="52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22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4245" y="8121777"/>
            <a:ext cx="216132" cy="52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22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8240" y="8121777"/>
            <a:ext cx="216132" cy="52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22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22235" y="8121777"/>
            <a:ext cx="216132" cy="52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22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16230" y="8121777"/>
            <a:ext cx="216132" cy="52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22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10225" y="8121777"/>
            <a:ext cx="216132" cy="52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22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18308" y="1378382"/>
            <a:ext cx="9691973" cy="105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Ravi decides to start tracking how many hours he studies each day and what marks he scores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11149" y="2701509"/>
            <a:ext cx="8159125" cy="137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I study for 6 hours tomorrow, can I predict how</a:t>
            </a:r>
          </a:p>
          <a:p>
            <a:pPr algn="l">
              <a:lnSpc>
                <a:spcPts val="1500"/>
              </a:lnSpc>
            </a:pPr>
            <a:r>
              <a:rPr lang="en-US" sz="30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many marks I might score?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73548" y="2304593"/>
            <a:ext cx="165411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71014" y="3199943"/>
            <a:ext cx="170574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66252" y="4095293"/>
            <a:ext cx="180289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62384" y="4990643"/>
            <a:ext cx="188024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64613" y="5885993"/>
            <a:ext cx="183623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89731" y="1455972"/>
            <a:ext cx="744417" cy="41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76562" y="1255947"/>
            <a:ext cx="1187482" cy="82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Hours Studied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77520" y="2304593"/>
            <a:ext cx="165411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74986" y="3199943"/>
            <a:ext cx="170574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970223" y="4095293"/>
            <a:ext cx="180289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66509" y="4990643"/>
            <a:ext cx="188024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68595" y="5885993"/>
            <a:ext cx="183623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418300" y="1255947"/>
            <a:ext cx="1030738" cy="82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Marks scored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745274" y="2304593"/>
            <a:ext cx="363884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24433" y="3199943"/>
            <a:ext cx="406222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41397" y="4095293"/>
            <a:ext cx="371618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726672" y="4990643"/>
            <a:ext cx="401822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743636" y="5885993"/>
            <a:ext cx="367217" cy="6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46394" y="193167"/>
            <a:ext cx="1297678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REGRESSION WITH A STORY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04314" y="4369460"/>
            <a:ext cx="7343889" cy="107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30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So, what does linear regression do? It finds the best-fitting straight line through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104314" y="5455310"/>
            <a:ext cx="4238939" cy="107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30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Ravi’s data points. That line might look like: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41477" y="8000238"/>
            <a:ext cx="2162899" cy="5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30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means: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10761" y="8543163"/>
            <a:ext cx="10756249" cy="16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30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every extra hour studied, marks increase by 5. Even if he studies 0 hours, he might still get 30 marks (maybe from class performance!).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763875" y="7090086"/>
            <a:ext cx="4704093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Marks=5×Hours+30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76200" y="2529002"/>
            <a:ext cx="3791636" cy="7834198"/>
            <a:chOff x="0" y="0"/>
            <a:chExt cx="3791636" cy="7834198"/>
          </a:xfrm>
        </p:grpSpPr>
        <p:sp>
          <p:nvSpPr>
            <p:cNvPr id="4" name="Freeform 4"/>
            <p:cNvSpPr/>
            <p:nvPr/>
          </p:nvSpPr>
          <p:spPr>
            <a:xfrm>
              <a:off x="76200" y="642112"/>
              <a:ext cx="3355594" cy="7115937"/>
            </a:xfrm>
            <a:custGeom>
              <a:avLst/>
              <a:gdLst/>
              <a:ahLst/>
              <a:cxnLst/>
              <a:rect l="l" t="t" r="r" b="b"/>
              <a:pathLst>
                <a:path w="3355594" h="7115937">
                  <a:moveTo>
                    <a:pt x="0" y="0"/>
                  </a:moveTo>
                  <a:lnTo>
                    <a:pt x="0" y="7115937"/>
                  </a:lnTo>
                  <a:lnTo>
                    <a:pt x="3355594" y="7115937"/>
                  </a:lnTo>
                  <a:lnTo>
                    <a:pt x="471805" y="993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727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6200" y="939546"/>
              <a:ext cx="3436874" cy="6818503"/>
            </a:xfrm>
            <a:custGeom>
              <a:avLst/>
              <a:gdLst/>
              <a:ahLst/>
              <a:cxnLst/>
              <a:rect l="l" t="t" r="r" b="b"/>
              <a:pathLst>
                <a:path w="3436874" h="6818503">
                  <a:moveTo>
                    <a:pt x="999744" y="0"/>
                  </a:moveTo>
                  <a:lnTo>
                    <a:pt x="471805" y="695579"/>
                  </a:lnTo>
                  <a:lnTo>
                    <a:pt x="124206" y="1133602"/>
                  </a:lnTo>
                  <a:lnTo>
                    <a:pt x="0" y="1307592"/>
                  </a:lnTo>
                  <a:lnTo>
                    <a:pt x="0" y="6818503"/>
                  </a:lnTo>
                  <a:lnTo>
                    <a:pt x="3436874" y="6818503"/>
                  </a:lnTo>
                  <a:lnTo>
                    <a:pt x="999744" y="0"/>
                  </a:lnTo>
                  <a:close/>
                </a:path>
              </a:pathLst>
            </a:custGeom>
            <a:solidFill>
              <a:srgbClr val="588B8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6200" y="1844548"/>
              <a:ext cx="3290951" cy="5913501"/>
            </a:xfrm>
            <a:custGeom>
              <a:avLst/>
              <a:gdLst/>
              <a:ahLst/>
              <a:cxnLst/>
              <a:rect l="l" t="t" r="r" b="b"/>
              <a:pathLst>
                <a:path w="3290951" h="5913501">
                  <a:moveTo>
                    <a:pt x="0" y="0"/>
                  </a:moveTo>
                  <a:lnTo>
                    <a:pt x="0" y="5913501"/>
                  </a:lnTo>
                  <a:lnTo>
                    <a:pt x="3290951" y="5913501"/>
                  </a:lnTo>
                  <a:lnTo>
                    <a:pt x="124206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0" y="2261235"/>
              <a:ext cx="3233547" cy="5496814"/>
            </a:xfrm>
            <a:custGeom>
              <a:avLst/>
              <a:gdLst/>
              <a:ahLst/>
              <a:cxnLst/>
              <a:rect l="l" t="t" r="r" b="b"/>
              <a:pathLst>
                <a:path w="3233547" h="5496814">
                  <a:moveTo>
                    <a:pt x="0" y="0"/>
                  </a:moveTo>
                  <a:lnTo>
                    <a:pt x="0" y="5496814"/>
                  </a:lnTo>
                  <a:lnTo>
                    <a:pt x="3233547" y="5496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16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6200" y="2929636"/>
              <a:ext cx="3167126" cy="4828413"/>
            </a:xfrm>
            <a:custGeom>
              <a:avLst/>
              <a:gdLst/>
              <a:ahLst/>
              <a:cxnLst/>
              <a:rect l="l" t="t" r="r" b="b"/>
              <a:pathLst>
                <a:path w="3167126" h="4828413">
                  <a:moveTo>
                    <a:pt x="0" y="0"/>
                  </a:moveTo>
                  <a:lnTo>
                    <a:pt x="0" y="4828413"/>
                  </a:lnTo>
                  <a:lnTo>
                    <a:pt x="3167126" y="4828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234599" y="-76200"/>
            <a:ext cx="3129601" cy="7749130"/>
            <a:chOff x="0" y="0"/>
            <a:chExt cx="3129598" cy="7749134"/>
          </a:xfrm>
        </p:grpSpPr>
        <p:sp>
          <p:nvSpPr>
            <p:cNvPr id="10" name="Freeform 10"/>
            <p:cNvSpPr/>
            <p:nvPr/>
          </p:nvSpPr>
          <p:spPr>
            <a:xfrm>
              <a:off x="397891" y="76200"/>
              <a:ext cx="2655570" cy="5638292"/>
            </a:xfrm>
            <a:custGeom>
              <a:avLst/>
              <a:gdLst/>
              <a:ahLst/>
              <a:cxnLst/>
              <a:rect l="l" t="t" r="r" b="b"/>
              <a:pathLst>
                <a:path w="2655570" h="5638292">
                  <a:moveTo>
                    <a:pt x="0" y="0"/>
                  </a:moveTo>
                  <a:lnTo>
                    <a:pt x="2655570" y="5638292"/>
                  </a:lnTo>
                  <a:lnTo>
                    <a:pt x="2655570" y="0"/>
                  </a:lnTo>
                  <a:close/>
                </a:path>
              </a:pathLst>
            </a:custGeom>
            <a:solidFill>
              <a:srgbClr val="4172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07467" y="76200"/>
              <a:ext cx="2745994" cy="6737731"/>
            </a:xfrm>
            <a:custGeom>
              <a:avLst/>
              <a:gdLst/>
              <a:ahLst/>
              <a:cxnLst/>
              <a:rect l="l" t="t" r="r" b="b"/>
              <a:pathLst>
                <a:path w="2745994" h="6737731">
                  <a:moveTo>
                    <a:pt x="0" y="0"/>
                  </a:moveTo>
                  <a:lnTo>
                    <a:pt x="2408301" y="6737731"/>
                  </a:lnTo>
                  <a:lnTo>
                    <a:pt x="2745994" y="6292723"/>
                  </a:lnTo>
                  <a:lnTo>
                    <a:pt x="2745994" y="0"/>
                  </a:lnTo>
                  <a:close/>
                </a:path>
              </a:pathLst>
            </a:custGeom>
            <a:solidFill>
              <a:srgbClr val="588B8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69519" y="76200"/>
              <a:ext cx="2583942" cy="4638548"/>
            </a:xfrm>
            <a:custGeom>
              <a:avLst/>
              <a:gdLst/>
              <a:ahLst/>
              <a:cxnLst/>
              <a:rect l="l" t="t" r="r" b="b"/>
              <a:pathLst>
                <a:path w="2583942" h="4638548">
                  <a:moveTo>
                    <a:pt x="0" y="0"/>
                  </a:moveTo>
                  <a:lnTo>
                    <a:pt x="2583942" y="4638548"/>
                  </a:lnTo>
                  <a:lnTo>
                    <a:pt x="2583942" y="0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29463" y="76200"/>
              <a:ext cx="2523998" cy="4290568"/>
            </a:xfrm>
            <a:custGeom>
              <a:avLst/>
              <a:gdLst/>
              <a:ahLst/>
              <a:cxnLst/>
              <a:rect l="l" t="t" r="r" b="b"/>
              <a:pathLst>
                <a:path w="2523998" h="4290568">
                  <a:moveTo>
                    <a:pt x="0" y="0"/>
                  </a:moveTo>
                  <a:lnTo>
                    <a:pt x="2523998" y="4290568"/>
                  </a:lnTo>
                  <a:lnTo>
                    <a:pt x="2523998" y="0"/>
                  </a:lnTo>
                  <a:close/>
                </a:path>
              </a:pathLst>
            </a:custGeom>
            <a:solidFill>
              <a:srgbClr val="F8E1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01345" y="76200"/>
              <a:ext cx="2452116" cy="3738245"/>
            </a:xfrm>
            <a:custGeom>
              <a:avLst/>
              <a:gdLst/>
              <a:ahLst/>
              <a:cxnLst/>
              <a:rect l="l" t="t" r="r" b="b"/>
              <a:pathLst>
                <a:path w="2452116" h="3738245">
                  <a:moveTo>
                    <a:pt x="0" y="0"/>
                  </a:moveTo>
                  <a:lnTo>
                    <a:pt x="2452116" y="3738245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228429" y="621782"/>
            <a:ext cx="1819275" cy="2952750"/>
          </a:xfrm>
          <a:custGeom>
            <a:avLst/>
            <a:gdLst/>
            <a:ahLst/>
            <a:cxnLst/>
            <a:rect l="l" t="t" r="r" b="b"/>
            <a:pathLst>
              <a:path w="1819275" h="2952750">
                <a:moveTo>
                  <a:pt x="0" y="0"/>
                </a:moveTo>
                <a:lnTo>
                  <a:pt x="1819275" y="0"/>
                </a:lnTo>
                <a:lnTo>
                  <a:pt x="1819275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451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0" y="2592495"/>
            <a:ext cx="3697957" cy="7694505"/>
            <a:chOff x="0" y="0"/>
            <a:chExt cx="3697961" cy="76944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97986" cy="7694549"/>
            </a:xfrm>
            <a:custGeom>
              <a:avLst/>
              <a:gdLst/>
              <a:ahLst/>
              <a:cxnLst/>
              <a:rect l="l" t="t" r="r" b="b"/>
              <a:pathLst>
                <a:path w="3697986" h="7694549">
                  <a:moveTo>
                    <a:pt x="0" y="0"/>
                  </a:moveTo>
                  <a:lnTo>
                    <a:pt x="0" y="7694549"/>
                  </a:lnTo>
                  <a:lnTo>
                    <a:pt x="3697986" y="7694549"/>
                  </a:lnTo>
                  <a:lnTo>
                    <a:pt x="369798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546471" y="183642"/>
            <a:ext cx="1297678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REGRESSION WITH A STORY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2984" y="1844021"/>
            <a:ext cx="6277280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So, how many marks for 6 hours?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2984" y="2425046"/>
            <a:ext cx="104346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15488" y="2425046"/>
            <a:ext cx="3592068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Marks=5×6+30=60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62984" y="3587096"/>
            <a:ext cx="11454070" cy="113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Ravi now has a prediction model. That’s Linear Regression in action.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62984" y="5521585"/>
            <a:ext cx="4133517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 World Summary: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62984" y="6683635"/>
            <a:ext cx="12954314" cy="113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Linear Regression is like drawing a smart line through known data, so you can predict the future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76200" y="2529002"/>
            <a:ext cx="3791636" cy="7834198"/>
            <a:chOff x="0" y="0"/>
            <a:chExt cx="3791636" cy="7834198"/>
          </a:xfrm>
        </p:grpSpPr>
        <p:sp>
          <p:nvSpPr>
            <p:cNvPr id="4" name="Freeform 4"/>
            <p:cNvSpPr/>
            <p:nvPr/>
          </p:nvSpPr>
          <p:spPr>
            <a:xfrm>
              <a:off x="76200" y="642112"/>
              <a:ext cx="3355594" cy="7115937"/>
            </a:xfrm>
            <a:custGeom>
              <a:avLst/>
              <a:gdLst/>
              <a:ahLst/>
              <a:cxnLst/>
              <a:rect l="l" t="t" r="r" b="b"/>
              <a:pathLst>
                <a:path w="3355594" h="7115937">
                  <a:moveTo>
                    <a:pt x="0" y="0"/>
                  </a:moveTo>
                  <a:lnTo>
                    <a:pt x="0" y="7115937"/>
                  </a:lnTo>
                  <a:lnTo>
                    <a:pt x="3355594" y="7115937"/>
                  </a:lnTo>
                  <a:lnTo>
                    <a:pt x="471805" y="993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727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6200" y="939546"/>
              <a:ext cx="3436874" cy="6818503"/>
            </a:xfrm>
            <a:custGeom>
              <a:avLst/>
              <a:gdLst/>
              <a:ahLst/>
              <a:cxnLst/>
              <a:rect l="l" t="t" r="r" b="b"/>
              <a:pathLst>
                <a:path w="3436874" h="6818503">
                  <a:moveTo>
                    <a:pt x="999744" y="0"/>
                  </a:moveTo>
                  <a:lnTo>
                    <a:pt x="471805" y="695579"/>
                  </a:lnTo>
                  <a:lnTo>
                    <a:pt x="124206" y="1133602"/>
                  </a:lnTo>
                  <a:lnTo>
                    <a:pt x="0" y="1307592"/>
                  </a:lnTo>
                  <a:lnTo>
                    <a:pt x="0" y="6818503"/>
                  </a:lnTo>
                  <a:lnTo>
                    <a:pt x="3436874" y="6818503"/>
                  </a:lnTo>
                  <a:lnTo>
                    <a:pt x="999744" y="0"/>
                  </a:lnTo>
                  <a:close/>
                </a:path>
              </a:pathLst>
            </a:custGeom>
            <a:solidFill>
              <a:srgbClr val="588B8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6200" y="1844548"/>
              <a:ext cx="3290951" cy="5913501"/>
            </a:xfrm>
            <a:custGeom>
              <a:avLst/>
              <a:gdLst/>
              <a:ahLst/>
              <a:cxnLst/>
              <a:rect l="l" t="t" r="r" b="b"/>
              <a:pathLst>
                <a:path w="3290951" h="5913501">
                  <a:moveTo>
                    <a:pt x="0" y="0"/>
                  </a:moveTo>
                  <a:lnTo>
                    <a:pt x="0" y="5913501"/>
                  </a:lnTo>
                  <a:lnTo>
                    <a:pt x="3290951" y="5913501"/>
                  </a:lnTo>
                  <a:lnTo>
                    <a:pt x="124206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0" y="2261235"/>
              <a:ext cx="3233547" cy="5496814"/>
            </a:xfrm>
            <a:custGeom>
              <a:avLst/>
              <a:gdLst/>
              <a:ahLst/>
              <a:cxnLst/>
              <a:rect l="l" t="t" r="r" b="b"/>
              <a:pathLst>
                <a:path w="3233547" h="5496814">
                  <a:moveTo>
                    <a:pt x="0" y="0"/>
                  </a:moveTo>
                  <a:lnTo>
                    <a:pt x="0" y="5496814"/>
                  </a:lnTo>
                  <a:lnTo>
                    <a:pt x="3233547" y="5496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16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6200" y="2929636"/>
              <a:ext cx="3167126" cy="4828413"/>
            </a:xfrm>
            <a:custGeom>
              <a:avLst/>
              <a:gdLst/>
              <a:ahLst/>
              <a:cxnLst/>
              <a:rect l="l" t="t" r="r" b="b"/>
              <a:pathLst>
                <a:path w="3167126" h="4828413">
                  <a:moveTo>
                    <a:pt x="0" y="0"/>
                  </a:moveTo>
                  <a:lnTo>
                    <a:pt x="0" y="4828413"/>
                  </a:lnTo>
                  <a:lnTo>
                    <a:pt x="3167126" y="4828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234599" y="-76200"/>
            <a:ext cx="3129601" cy="7749130"/>
            <a:chOff x="0" y="0"/>
            <a:chExt cx="3129598" cy="7749134"/>
          </a:xfrm>
        </p:grpSpPr>
        <p:sp>
          <p:nvSpPr>
            <p:cNvPr id="10" name="Freeform 10"/>
            <p:cNvSpPr/>
            <p:nvPr/>
          </p:nvSpPr>
          <p:spPr>
            <a:xfrm>
              <a:off x="397891" y="76200"/>
              <a:ext cx="2655570" cy="5638292"/>
            </a:xfrm>
            <a:custGeom>
              <a:avLst/>
              <a:gdLst/>
              <a:ahLst/>
              <a:cxnLst/>
              <a:rect l="l" t="t" r="r" b="b"/>
              <a:pathLst>
                <a:path w="2655570" h="5638292">
                  <a:moveTo>
                    <a:pt x="0" y="0"/>
                  </a:moveTo>
                  <a:lnTo>
                    <a:pt x="2655570" y="5638292"/>
                  </a:lnTo>
                  <a:lnTo>
                    <a:pt x="2655570" y="0"/>
                  </a:lnTo>
                  <a:close/>
                </a:path>
              </a:pathLst>
            </a:custGeom>
            <a:solidFill>
              <a:srgbClr val="4172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07467" y="76200"/>
              <a:ext cx="2745994" cy="6737731"/>
            </a:xfrm>
            <a:custGeom>
              <a:avLst/>
              <a:gdLst/>
              <a:ahLst/>
              <a:cxnLst/>
              <a:rect l="l" t="t" r="r" b="b"/>
              <a:pathLst>
                <a:path w="2745994" h="6737731">
                  <a:moveTo>
                    <a:pt x="0" y="0"/>
                  </a:moveTo>
                  <a:lnTo>
                    <a:pt x="2408301" y="6737731"/>
                  </a:lnTo>
                  <a:lnTo>
                    <a:pt x="2745994" y="6292723"/>
                  </a:lnTo>
                  <a:lnTo>
                    <a:pt x="2745994" y="0"/>
                  </a:lnTo>
                  <a:close/>
                </a:path>
              </a:pathLst>
            </a:custGeom>
            <a:solidFill>
              <a:srgbClr val="588B8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69519" y="76200"/>
              <a:ext cx="2583942" cy="4638548"/>
            </a:xfrm>
            <a:custGeom>
              <a:avLst/>
              <a:gdLst/>
              <a:ahLst/>
              <a:cxnLst/>
              <a:rect l="l" t="t" r="r" b="b"/>
              <a:pathLst>
                <a:path w="2583942" h="4638548">
                  <a:moveTo>
                    <a:pt x="0" y="0"/>
                  </a:moveTo>
                  <a:lnTo>
                    <a:pt x="2583942" y="4638548"/>
                  </a:lnTo>
                  <a:lnTo>
                    <a:pt x="2583942" y="0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29463" y="76200"/>
              <a:ext cx="2523998" cy="4290568"/>
            </a:xfrm>
            <a:custGeom>
              <a:avLst/>
              <a:gdLst/>
              <a:ahLst/>
              <a:cxnLst/>
              <a:rect l="l" t="t" r="r" b="b"/>
              <a:pathLst>
                <a:path w="2523998" h="4290568">
                  <a:moveTo>
                    <a:pt x="0" y="0"/>
                  </a:moveTo>
                  <a:lnTo>
                    <a:pt x="2523998" y="4290568"/>
                  </a:lnTo>
                  <a:lnTo>
                    <a:pt x="2523998" y="0"/>
                  </a:lnTo>
                  <a:close/>
                </a:path>
              </a:pathLst>
            </a:custGeom>
            <a:solidFill>
              <a:srgbClr val="F8E1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01345" y="76200"/>
              <a:ext cx="2452116" cy="3738245"/>
            </a:xfrm>
            <a:custGeom>
              <a:avLst/>
              <a:gdLst/>
              <a:ahLst/>
              <a:cxnLst/>
              <a:rect l="l" t="t" r="r" b="b"/>
              <a:pathLst>
                <a:path w="2452116" h="3738245">
                  <a:moveTo>
                    <a:pt x="0" y="0"/>
                  </a:moveTo>
                  <a:lnTo>
                    <a:pt x="2452116" y="3738245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4346610" y="5143500"/>
            <a:ext cx="9134475" cy="4419600"/>
          </a:xfrm>
          <a:custGeom>
            <a:avLst/>
            <a:gdLst/>
            <a:ahLst/>
            <a:cxnLst/>
            <a:rect l="l" t="t" r="r" b="b"/>
            <a:pathLst>
              <a:path w="9134475" h="4419600">
                <a:moveTo>
                  <a:pt x="0" y="0"/>
                </a:moveTo>
                <a:lnTo>
                  <a:pt x="9134475" y="0"/>
                </a:lnTo>
                <a:lnTo>
                  <a:pt x="9134475" y="4419600"/>
                </a:lnTo>
                <a:lnTo>
                  <a:pt x="0" y="441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0861" y="1448038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0861" y="2610088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0" y="2592495"/>
            <a:ext cx="3697957" cy="7694505"/>
            <a:chOff x="0" y="0"/>
            <a:chExt cx="3697961" cy="76944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97986" cy="7694549"/>
            </a:xfrm>
            <a:custGeom>
              <a:avLst/>
              <a:gdLst/>
              <a:ahLst/>
              <a:cxnLst/>
              <a:rect l="l" t="t" r="r" b="b"/>
              <a:pathLst>
                <a:path w="3697986" h="7694549">
                  <a:moveTo>
                    <a:pt x="0" y="0"/>
                  </a:moveTo>
                  <a:lnTo>
                    <a:pt x="0" y="7694549"/>
                  </a:lnTo>
                  <a:lnTo>
                    <a:pt x="3697986" y="7694549"/>
                  </a:lnTo>
                  <a:lnTo>
                    <a:pt x="369798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4504810" y="307467"/>
            <a:ext cx="1164958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82"/>
              </a:lnSpc>
            </a:pPr>
            <a:r>
              <a:rPr lang="en-US" sz="6000" spc="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Linear Regression?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42442" y="1038692"/>
            <a:ext cx="104346" cy="91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8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43390" y="4488647"/>
            <a:ext cx="2946883" cy="56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Basic Equation: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17890" y="1391117"/>
            <a:ext cx="13733231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Linear Regression is one </a:t>
            </a:r>
            <a:r>
              <a:rPr lang="en-US" sz="3299" dirty="0" err="1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ofthe</a:t>
            </a: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simplest and most widely used algorithms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17890" y="1972142"/>
            <a:ext cx="13756186" cy="172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Machine Learning and Statistics. It helps us find the relationship between a dependent variable (target) and one or more independent variables (features) using a straight line.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4141" y="4054116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4141" y="4635141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4141" y="5216166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4141" y="7441997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4141" y="8023022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4141" y="8604047"/>
            <a:ext cx="263528" cy="263528"/>
          </a:xfrm>
          <a:custGeom>
            <a:avLst/>
            <a:gdLst/>
            <a:ahLst/>
            <a:cxnLst/>
            <a:rect l="l" t="t" r="r" b="b"/>
            <a:pathLst>
              <a:path w="263528" h="263528">
                <a:moveTo>
                  <a:pt x="0" y="0"/>
                </a:moveTo>
                <a:lnTo>
                  <a:pt x="263528" y="0"/>
                </a:lnTo>
                <a:lnTo>
                  <a:pt x="263528" y="263528"/>
                </a:lnTo>
                <a:lnTo>
                  <a:pt x="0" y="26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7612" y="270872"/>
            <a:ext cx="11487188" cy="899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93"/>
              </a:lnSpc>
            </a:pPr>
            <a:r>
              <a:rPr lang="en-US" sz="5100" spc="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 of Linear Regression: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7409" y="1099004"/>
            <a:ext cx="104346" cy="88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1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612" y="2802417"/>
            <a:ext cx="11182388" cy="851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spc="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to Use Linear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612" y="6038688"/>
            <a:ext cx="13392188" cy="851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spc="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Not to Use Linear Regression?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170" y="3997204"/>
            <a:ext cx="12610852" cy="172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There is a linear relationship between variables (data forms a trend) You are predicting a continuous output (not categories) You need a simple, fast model that is interpretable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170" y="7385085"/>
            <a:ext cx="12926549" cy="172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relationship between X and Y is not linear If there is high multicollinearity between features If you are working with categorical outputs (use classification instead)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422854"/>
            <a:ext cx="16980570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Tominimizethe error betweenpredicted values and actual values using a cost function like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03879"/>
            <a:ext cx="5257762" cy="5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Mean Squared Error (MSE).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08234" y="1527172"/>
            <a:ext cx="14533559" cy="8356597"/>
          </a:xfrm>
          <a:custGeom>
            <a:avLst/>
            <a:gdLst/>
            <a:ahLst/>
            <a:cxnLst/>
            <a:rect l="l" t="t" r="r" b="b"/>
            <a:pathLst>
              <a:path w="14533559" h="8356597">
                <a:moveTo>
                  <a:pt x="0" y="0"/>
                </a:moveTo>
                <a:lnTo>
                  <a:pt x="14533560" y="0"/>
                </a:lnTo>
                <a:lnTo>
                  <a:pt x="14533560" y="8356597"/>
                </a:lnTo>
                <a:lnTo>
                  <a:pt x="0" y="835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84294" y="383667"/>
            <a:ext cx="651714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time use cases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2700" y="1882245"/>
            <a:ext cx="1259043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Domain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2798" y="5405133"/>
            <a:ext cx="1515018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Business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2798" y="4230834"/>
            <a:ext cx="1727597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Education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2798" y="7753721"/>
            <a:ext cx="1871120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Healthcare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82798" y="3056534"/>
            <a:ext cx="1895123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Real Estate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798" y="6579432"/>
            <a:ext cx="2136638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HR Analytics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2798" y="8928021"/>
            <a:ext cx="2205028" cy="46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Stock Market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51219" y="1615545"/>
            <a:ext cx="1475727" cy="7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Case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51219" y="2561234"/>
            <a:ext cx="7169744" cy="23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house prices based on size, location,</a:t>
            </a:r>
          </a:p>
          <a:p>
            <a:pPr algn="l">
              <a:lnSpc>
                <a:spcPts val="129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etc.</a:t>
            </a:r>
          </a:p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student scores based on hours</a:t>
            </a:r>
          </a:p>
          <a:p>
            <a:pPr algn="l">
              <a:lnSpc>
                <a:spcPts val="129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studied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51219" y="5138433"/>
            <a:ext cx="5370328" cy="7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sales based on ad budget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1219" y="6084132"/>
            <a:ext cx="7081618" cy="354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Estimate employee salary based on</a:t>
            </a:r>
          </a:p>
          <a:p>
            <a:pPr algn="l">
              <a:lnSpc>
                <a:spcPts val="129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experience</a:t>
            </a:r>
          </a:p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patient recovery time based on age,</a:t>
            </a:r>
          </a:p>
          <a:p>
            <a:pPr algn="l">
              <a:lnSpc>
                <a:spcPts val="129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condition</a:t>
            </a:r>
          </a:p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stock prices based on previous</a:t>
            </a:r>
          </a:p>
          <a:p>
            <a:pPr algn="l">
              <a:lnSpc>
                <a:spcPts val="129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52700" y="2841831"/>
            <a:ext cx="336737" cy="70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52700" y="3992347"/>
            <a:ext cx="336737" cy="71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📚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52700" y="5194859"/>
            <a:ext cx="336737" cy="70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🛒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52700" y="6340945"/>
            <a:ext cx="336737" cy="71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52700" y="7515244"/>
            <a:ext cx="336737" cy="71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💊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52700" y="8689534"/>
            <a:ext cx="336737" cy="71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📈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48500"/>
            <a:ext cx="18288000" cy="24384000"/>
          </a:xfrm>
          <a:custGeom>
            <a:avLst/>
            <a:gdLst/>
            <a:ahLst/>
            <a:cxnLst/>
            <a:rect l="l" t="t" r="r" b="b"/>
            <a:pathLst>
              <a:path w="18288000" h="24384000">
                <a:moveTo>
                  <a:pt x="0" y="0"/>
                </a:moveTo>
                <a:lnTo>
                  <a:pt x="18288000" y="0"/>
                </a:lnTo>
                <a:lnTo>
                  <a:pt x="18288000" y="24384000"/>
                </a:lnTo>
                <a:lnTo>
                  <a:pt x="0" y="24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58" y="-62084"/>
            <a:ext cx="1546222" cy="1292371"/>
            <a:chOff x="0" y="0"/>
            <a:chExt cx="1546225" cy="1292365"/>
          </a:xfrm>
        </p:grpSpPr>
        <p:sp>
          <p:nvSpPr>
            <p:cNvPr id="4" name="Freeform 4"/>
            <p:cNvSpPr/>
            <p:nvPr/>
          </p:nvSpPr>
          <p:spPr>
            <a:xfrm>
              <a:off x="387223" y="300101"/>
              <a:ext cx="99568" cy="248920"/>
            </a:xfrm>
            <a:custGeom>
              <a:avLst/>
              <a:gdLst/>
              <a:ahLst/>
              <a:cxnLst/>
              <a:rect l="l" t="t" r="r" b="b"/>
              <a:pathLst>
                <a:path w="99568" h="248920">
                  <a:moveTo>
                    <a:pt x="12446" y="0"/>
                  </a:moveTo>
                  <a:lnTo>
                    <a:pt x="87122" y="0"/>
                  </a:lnTo>
                  <a:cubicBezTo>
                    <a:pt x="93980" y="0"/>
                    <a:pt x="99568" y="5588"/>
                    <a:pt x="99568" y="12446"/>
                  </a:cubicBezTo>
                  <a:lnTo>
                    <a:pt x="99568" y="236474"/>
                  </a:lnTo>
                  <a:cubicBezTo>
                    <a:pt x="99568" y="243332"/>
                    <a:pt x="93980" y="248920"/>
                    <a:pt x="87122" y="248920"/>
                  </a:cubicBezTo>
                  <a:lnTo>
                    <a:pt x="12446" y="248920"/>
                  </a:lnTo>
                  <a:cubicBezTo>
                    <a:pt x="5588" y="248920"/>
                    <a:pt x="0" y="243332"/>
                    <a:pt x="0" y="236474"/>
                  </a:cubicBezTo>
                  <a:lnTo>
                    <a:pt x="0" y="12446"/>
                  </a:lnTo>
                  <a:cubicBezTo>
                    <a:pt x="0" y="5588"/>
                    <a:pt x="5588" y="0"/>
                    <a:pt x="12446" y="0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059434" y="573913"/>
              <a:ext cx="99568" cy="99568"/>
            </a:xfrm>
            <a:custGeom>
              <a:avLst/>
              <a:gdLst/>
              <a:ahLst/>
              <a:cxnLst/>
              <a:rect l="l" t="t" r="r" b="b"/>
              <a:pathLst>
                <a:path w="99568" h="99568">
                  <a:moveTo>
                    <a:pt x="49784" y="0"/>
                  </a:moveTo>
                  <a:cubicBezTo>
                    <a:pt x="22352" y="0"/>
                    <a:pt x="0" y="22352"/>
                    <a:pt x="0" y="49784"/>
                  </a:cubicBezTo>
                  <a:lnTo>
                    <a:pt x="0" y="99568"/>
                  </a:lnTo>
                  <a:lnTo>
                    <a:pt x="99568" y="99568"/>
                  </a:lnTo>
                  <a:lnTo>
                    <a:pt x="99568" y="49784"/>
                  </a:lnTo>
                  <a:cubicBezTo>
                    <a:pt x="99568" y="22352"/>
                    <a:pt x="77216" y="0"/>
                    <a:pt x="49784" y="0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88392"/>
              <a:ext cx="771779" cy="864870"/>
            </a:xfrm>
            <a:custGeom>
              <a:avLst/>
              <a:gdLst/>
              <a:ahLst/>
              <a:cxnLst/>
              <a:rect l="l" t="t" r="r" b="b"/>
              <a:pathLst>
                <a:path w="771779" h="864870">
                  <a:moveTo>
                    <a:pt x="87122" y="672338"/>
                  </a:moveTo>
                  <a:cubicBezTo>
                    <a:pt x="93980" y="672338"/>
                    <a:pt x="99568" y="677926"/>
                    <a:pt x="99568" y="684784"/>
                  </a:cubicBezTo>
                  <a:lnTo>
                    <a:pt x="99568" y="848741"/>
                  </a:lnTo>
                  <a:cubicBezTo>
                    <a:pt x="102108" y="861695"/>
                    <a:pt x="109728" y="864870"/>
                    <a:pt x="120777" y="857504"/>
                  </a:cubicBezTo>
                  <a:lnTo>
                    <a:pt x="302387" y="675894"/>
                  </a:lnTo>
                  <a:cubicBezTo>
                    <a:pt x="304673" y="673608"/>
                    <a:pt x="307848" y="672211"/>
                    <a:pt x="311150" y="672211"/>
                  </a:cubicBezTo>
                  <a:lnTo>
                    <a:pt x="684657" y="672211"/>
                  </a:lnTo>
                  <a:cubicBezTo>
                    <a:pt x="732790" y="672211"/>
                    <a:pt x="771779" y="633222"/>
                    <a:pt x="771779" y="585089"/>
                  </a:cubicBezTo>
                  <a:lnTo>
                    <a:pt x="771779" y="87122"/>
                  </a:lnTo>
                  <a:cubicBezTo>
                    <a:pt x="771779" y="38989"/>
                    <a:pt x="732790" y="0"/>
                    <a:pt x="684657" y="0"/>
                  </a:cubicBezTo>
                  <a:lnTo>
                    <a:pt x="87122" y="0"/>
                  </a:lnTo>
                  <a:cubicBezTo>
                    <a:pt x="38989" y="127"/>
                    <a:pt x="0" y="38989"/>
                    <a:pt x="0" y="87122"/>
                  </a:cubicBezTo>
                  <a:lnTo>
                    <a:pt x="0" y="585216"/>
                  </a:lnTo>
                  <a:cubicBezTo>
                    <a:pt x="0" y="633349"/>
                    <a:pt x="38989" y="672338"/>
                    <a:pt x="87122" y="672338"/>
                  </a:cubicBezTo>
                  <a:close/>
                  <a:moveTo>
                    <a:pt x="199136" y="224155"/>
                  </a:moveTo>
                  <a:cubicBezTo>
                    <a:pt x="199263" y="148590"/>
                    <a:pt x="260477" y="87249"/>
                    <a:pt x="336042" y="87249"/>
                  </a:cubicBezTo>
                  <a:lnTo>
                    <a:pt x="410718" y="87249"/>
                  </a:lnTo>
                  <a:cubicBezTo>
                    <a:pt x="486283" y="87376"/>
                    <a:pt x="547624" y="148590"/>
                    <a:pt x="547624" y="224155"/>
                  </a:cubicBezTo>
                  <a:lnTo>
                    <a:pt x="547624" y="441833"/>
                  </a:lnTo>
                  <a:lnTo>
                    <a:pt x="582422" y="482346"/>
                  </a:lnTo>
                  <a:cubicBezTo>
                    <a:pt x="604774" y="507238"/>
                    <a:pt x="601599" y="548894"/>
                    <a:pt x="575691" y="570103"/>
                  </a:cubicBezTo>
                  <a:cubicBezTo>
                    <a:pt x="550037" y="593090"/>
                    <a:pt x="507238" y="588899"/>
                    <a:pt x="486410" y="561594"/>
                  </a:cubicBezTo>
                  <a:cubicBezTo>
                    <a:pt x="464185" y="576834"/>
                    <a:pt x="437769" y="585089"/>
                    <a:pt x="410718" y="585089"/>
                  </a:cubicBezTo>
                  <a:lnTo>
                    <a:pt x="336169" y="585089"/>
                  </a:lnTo>
                  <a:cubicBezTo>
                    <a:pt x="260604" y="584962"/>
                    <a:pt x="199263" y="523748"/>
                    <a:pt x="199263" y="448183"/>
                  </a:cubicBezTo>
                  <a:lnTo>
                    <a:pt x="199263" y="224155"/>
                  </a:ln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87655" y="200533"/>
              <a:ext cx="353060" cy="451993"/>
            </a:xfrm>
            <a:custGeom>
              <a:avLst/>
              <a:gdLst/>
              <a:ahLst/>
              <a:cxnLst/>
              <a:rect l="l" t="t" r="r" b="b"/>
              <a:pathLst>
                <a:path w="353060" h="451993">
                  <a:moveTo>
                    <a:pt x="112014" y="448183"/>
                  </a:moveTo>
                  <a:lnTo>
                    <a:pt x="186690" y="448183"/>
                  </a:lnTo>
                  <a:cubicBezTo>
                    <a:pt x="212217" y="448056"/>
                    <a:pt x="236855" y="439166"/>
                    <a:pt x="256540" y="423037"/>
                  </a:cubicBezTo>
                  <a:cubicBezTo>
                    <a:pt x="261747" y="418846"/>
                    <a:pt x="269367" y="419481"/>
                    <a:pt x="273812" y="424561"/>
                  </a:cubicBezTo>
                  <a:lnTo>
                    <a:pt x="282956" y="435102"/>
                  </a:lnTo>
                  <a:cubicBezTo>
                    <a:pt x="296672" y="450215"/>
                    <a:pt x="319786" y="451993"/>
                    <a:pt x="335661" y="439166"/>
                  </a:cubicBezTo>
                  <a:cubicBezTo>
                    <a:pt x="351155" y="425704"/>
                    <a:pt x="353060" y="402209"/>
                    <a:pt x="339598" y="386461"/>
                  </a:cubicBezTo>
                  <a:lnTo>
                    <a:pt x="301752" y="342392"/>
                  </a:lnTo>
                  <a:cubicBezTo>
                    <a:pt x="299847" y="340106"/>
                    <a:pt x="298704" y="337312"/>
                    <a:pt x="298704" y="334264"/>
                  </a:cubicBezTo>
                  <a:lnTo>
                    <a:pt x="298704" y="112014"/>
                  </a:lnTo>
                  <a:cubicBezTo>
                    <a:pt x="298577" y="50165"/>
                    <a:pt x="248539" y="0"/>
                    <a:pt x="186690" y="0"/>
                  </a:cubicBezTo>
                  <a:lnTo>
                    <a:pt x="112014" y="0"/>
                  </a:lnTo>
                  <a:cubicBezTo>
                    <a:pt x="50165" y="127"/>
                    <a:pt x="0" y="50165"/>
                    <a:pt x="0" y="112014"/>
                  </a:cubicBezTo>
                  <a:lnTo>
                    <a:pt x="0" y="336042"/>
                  </a:lnTo>
                  <a:cubicBezTo>
                    <a:pt x="127" y="397891"/>
                    <a:pt x="50165" y="448056"/>
                    <a:pt x="112014" y="448056"/>
                  </a:cubicBezTo>
                  <a:close/>
                  <a:moveTo>
                    <a:pt x="74676" y="112014"/>
                  </a:moveTo>
                  <a:cubicBezTo>
                    <a:pt x="74676" y="91440"/>
                    <a:pt x="91440" y="74676"/>
                    <a:pt x="112014" y="74676"/>
                  </a:cubicBezTo>
                  <a:lnTo>
                    <a:pt x="186690" y="74676"/>
                  </a:lnTo>
                  <a:cubicBezTo>
                    <a:pt x="207264" y="74676"/>
                    <a:pt x="224028" y="91440"/>
                    <a:pt x="224028" y="112014"/>
                  </a:cubicBezTo>
                  <a:lnTo>
                    <a:pt x="224028" y="336042"/>
                  </a:lnTo>
                  <a:cubicBezTo>
                    <a:pt x="224028" y="356616"/>
                    <a:pt x="207264" y="373380"/>
                    <a:pt x="186690" y="373380"/>
                  </a:cubicBezTo>
                  <a:lnTo>
                    <a:pt x="112014" y="373380"/>
                  </a:lnTo>
                  <a:cubicBezTo>
                    <a:pt x="91440" y="373380"/>
                    <a:pt x="74676" y="356616"/>
                    <a:pt x="74676" y="336042"/>
                  </a:cubicBezTo>
                  <a:lnTo>
                    <a:pt x="74676" y="112014"/>
                  </a:ln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59866" y="474345"/>
              <a:ext cx="298704" cy="448183"/>
            </a:xfrm>
            <a:custGeom>
              <a:avLst/>
              <a:gdLst/>
              <a:ahLst/>
              <a:cxnLst/>
              <a:rect l="l" t="t" r="r" b="b"/>
              <a:pathLst>
                <a:path w="298704" h="448183">
                  <a:moveTo>
                    <a:pt x="149352" y="0"/>
                  </a:moveTo>
                  <a:cubicBezTo>
                    <a:pt x="66929" y="127"/>
                    <a:pt x="0" y="66929"/>
                    <a:pt x="0" y="149352"/>
                  </a:cubicBezTo>
                  <a:lnTo>
                    <a:pt x="0" y="410845"/>
                  </a:lnTo>
                  <a:cubicBezTo>
                    <a:pt x="0" y="431419"/>
                    <a:pt x="16764" y="448183"/>
                    <a:pt x="37338" y="448183"/>
                  </a:cubicBezTo>
                  <a:cubicBezTo>
                    <a:pt x="57912" y="448183"/>
                    <a:pt x="74676" y="431419"/>
                    <a:pt x="74676" y="410845"/>
                  </a:cubicBezTo>
                  <a:lnTo>
                    <a:pt x="74676" y="311277"/>
                  </a:lnTo>
                  <a:cubicBezTo>
                    <a:pt x="74676" y="304419"/>
                    <a:pt x="80264" y="298831"/>
                    <a:pt x="87122" y="298831"/>
                  </a:cubicBezTo>
                  <a:lnTo>
                    <a:pt x="211582" y="298831"/>
                  </a:lnTo>
                  <a:cubicBezTo>
                    <a:pt x="218440" y="298831"/>
                    <a:pt x="224028" y="304419"/>
                    <a:pt x="224028" y="311277"/>
                  </a:cubicBezTo>
                  <a:lnTo>
                    <a:pt x="224028" y="410845"/>
                  </a:lnTo>
                  <a:cubicBezTo>
                    <a:pt x="224028" y="431419"/>
                    <a:pt x="240792" y="448183"/>
                    <a:pt x="261366" y="448183"/>
                  </a:cubicBezTo>
                  <a:cubicBezTo>
                    <a:pt x="281940" y="448183"/>
                    <a:pt x="298704" y="431419"/>
                    <a:pt x="298704" y="410845"/>
                  </a:cubicBezTo>
                  <a:lnTo>
                    <a:pt x="298704" y="149352"/>
                  </a:lnTo>
                  <a:cubicBezTo>
                    <a:pt x="298577" y="66929"/>
                    <a:pt x="231775" y="0"/>
                    <a:pt x="149352" y="0"/>
                  </a:cubicBezTo>
                  <a:close/>
                  <a:moveTo>
                    <a:pt x="224028" y="211709"/>
                  </a:moveTo>
                  <a:cubicBezTo>
                    <a:pt x="224028" y="218567"/>
                    <a:pt x="218440" y="224155"/>
                    <a:pt x="211582" y="224155"/>
                  </a:cubicBezTo>
                  <a:lnTo>
                    <a:pt x="87122" y="224155"/>
                  </a:lnTo>
                  <a:cubicBezTo>
                    <a:pt x="80264" y="224155"/>
                    <a:pt x="74676" y="218567"/>
                    <a:pt x="74676" y="211709"/>
                  </a:cubicBezTo>
                  <a:lnTo>
                    <a:pt x="74676" y="149479"/>
                  </a:lnTo>
                  <a:cubicBezTo>
                    <a:pt x="74676" y="108204"/>
                    <a:pt x="108077" y="74803"/>
                    <a:pt x="149352" y="74803"/>
                  </a:cubicBezTo>
                  <a:cubicBezTo>
                    <a:pt x="190627" y="74803"/>
                    <a:pt x="224028" y="108204"/>
                    <a:pt x="224028" y="149479"/>
                  </a:cubicBezTo>
                  <a:lnTo>
                    <a:pt x="224028" y="211709"/>
                  </a:ln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10819" y="367411"/>
              <a:ext cx="771906" cy="864997"/>
            </a:xfrm>
            <a:custGeom>
              <a:avLst/>
              <a:gdLst/>
              <a:ahLst/>
              <a:cxnLst/>
              <a:rect l="l" t="t" r="r" b="b"/>
              <a:pathLst>
                <a:path w="771906" h="864997">
                  <a:moveTo>
                    <a:pt x="672338" y="848741"/>
                  </a:moveTo>
                  <a:lnTo>
                    <a:pt x="672338" y="684784"/>
                  </a:lnTo>
                  <a:cubicBezTo>
                    <a:pt x="672338" y="677926"/>
                    <a:pt x="677926" y="672338"/>
                    <a:pt x="684784" y="672338"/>
                  </a:cubicBezTo>
                  <a:cubicBezTo>
                    <a:pt x="732917" y="672338"/>
                    <a:pt x="771906" y="633349"/>
                    <a:pt x="771906" y="585216"/>
                  </a:cubicBezTo>
                  <a:lnTo>
                    <a:pt x="771906" y="87122"/>
                  </a:lnTo>
                  <a:cubicBezTo>
                    <a:pt x="771906" y="38989"/>
                    <a:pt x="732917" y="0"/>
                    <a:pt x="684784" y="0"/>
                  </a:cubicBezTo>
                  <a:lnTo>
                    <a:pt x="149479" y="0"/>
                  </a:lnTo>
                  <a:lnTo>
                    <a:pt x="149479" y="306070"/>
                  </a:lnTo>
                  <a:cubicBezTo>
                    <a:pt x="149352" y="367919"/>
                    <a:pt x="99314" y="418084"/>
                    <a:pt x="37465" y="418084"/>
                  </a:cubicBezTo>
                  <a:lnTo>
                    <a:pt x="0" y="418084"/>
                  </a:lnTo>
                  <a:lnTo>
                    <a:pt x="0" y="585216"/>
                  </a:lnTo>
                  <a:cubicBezTo>
                    <a:pt x="0" y="633349"/>
                    <a:pt x="38989" y="672338"/>
                    <a:pt x="87122" y="672338"/>
                  </a:cubicBezTo>
                  <a:lnTo>
                    <a:pt x="460629" y="672338"/>
                  </a:lnTo>
                  <a:cubicBezTo>
                    <a:pt x="463931" y="672338"/>
                    <a:pt x="467106" y="673608"/>
                    <a:pt x="469392" y="676021"/>
                  </a:cubicBezTo>
                  <a:lnTo>
                    <a:pt x="651002" y="857631"/>
                  </a:lnTo>
                  <a:cubicBezTo>
                    <a:pt x="662051" y="864997"/>
                    <a:pt x="669671" y="861822"/>
                    <a:pt x="672211" y="848868"/>
                  </a:cubicBezTo>
                  <a:close/>
                  <a:moveTo>
                    <a:pt x="572770" y="517779"/>
                  </a:moveTo>
                  <a:cubicBezTo>
                    <a:pt x="572770" y="552196"/>
                    <a:pt x="544957" y="580009"/>
                    <a:pt x="510540" y="580009"/>
                  </a:cubicBezTo>
                  <a:cubicBezTo>
                    <a:pt x="476123" y="580009"/>
                    <a:pt x="448310" y="552196"/>
                    <a:pt x="448310" y="517779"/>
                  </a:cubicBezTo>
                  <a:lnTo>
                    <a:pt x="448310" y="430657"/>
                  </a:lnTo>
                  <a:lnTo>
                    <a:pt x="348615" y="430657"/>
                  </a:lnTo>
                  <a:lnTo>
                    <a:pt x="348615" y="517779"/>
                  </a:lnTo>
                  <a:cubicBezTo>
                    <a:pt x="348615" y="552196"/>
                    <a:pt x="320802" y="580009"/>
                    <a:pt x="286385" y="580009"/>
                  </a:cubicBezTo>
                  <a:cubicBezTo>
                    <a:pt x="251968" y="580009"/>
                    <a:pt x="224155" y="552196"/>
                    <a:pt x="224155" y="517779"/>
                  </a:cubicBezTo>
                  <a:lnTo>
                    <a:pt x="224155" y="256286"/>
                  </a:lnTo>
                  <a:cubicBezTo>
                    <a:pt x="224155" y="160020"/>
                    <a:pt x="302133" y="82042"/>
                    <a:pt x="398399" y="82042"/>
                  </a:cubicBezTo>
                  <a:cubicBezTo>
                    <a:pt x="494665" y="82042"/>
                    <a:pt x="572643" y="160020"/>
                    <a:pt x="572643" y="256286"/>
                  </a:cubicBezTo>
                  <a:lnTo>
                    <a:pt x="572643" y="517779"/>
                  </a:ln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61467" y="1009650"/>
              <a:ext cx="24892" cy="99568"/>
            </a:xfrm>
            <a:custGeom>
              <a:avLst/>
              <a:gdLst/>
              <a:ahLst/>
              <a:cxnLst/>
              <a:rect l="l" t="t" r="r" b="b"/>
              <a:pathLst>
                <a:path w="24892" h="99568">
                  <a:moveTo>
                    <a:pt x="24892" y="87249"/>
                  </a:moveTo>
                  <a:lnTo>
                    <a:pt x="24892" y="12446"/>
                  </a:lnTo>
                  <a:cubicBezTo>
                    <a:pt x="24892" y="5588"/>
                    <a:pt x="19304" y="0"/>
                    <a:pt x="12446" y="0"/>
                  </a:cubicBezTo>
                  <a:cubicBezTo>
                    <a:pt x="5588" y="0"/>
                    <a:pt x="0" y="5588"/>
                    <a:pt x="0" y="12446"/>
                  </a:cubicBezTo>
                  <a:lnTo>
                    <a:pt x="0" y="87122"/>
                  </a:lnTo>
                  <a:cubicBezTo>
                    <a:pt x="0" y="93980"/>
                    <a:pt x="5588" y="99568"/>
                    <a:pt x="12446" y="99568"/>
                  </a:cubicBezTo>
                  <a:cubicBezTo>
                    <a:pt x="19304" y="99568"/>
                    <a:pt x="24892" y="93980"/>
                    <a:pt x="24892" y="87122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87223" y="910082"/>
              <a:ext cx="99568" cy="24892"/>
            </a:xfrm>
            <a:custGeom>
              <a:avLst/>
              <a:gdLst/>
              <a:ahLst/>
              <a:cxnLst/>
              <a:rect l="l" t="t" r="r" b="b"/>
              <a:pathLst>
                <a:path w="99568" h="24892">
                  <a:moveTo>
                    <a:pt x="87122" y="24892"/>
                  </a:moveTo>
                  <a:cubicBezTo>
                    <a:pt x="93980" y="24892"/>
                    <a:pt x="99568" y="19304"/>
                    <a:pt x="99568" y="12446"/>
                  </a:cubicBezTo>
                  <a:cubicBezTo>
                    <a:pt x="99568" y="5588"/>
                    <a:pt x="93980" y="0"/>
                    <a:pt x="87122" y="0"/>
                  </a:cubicBezTo>
                  <a:lnTo>
                    <a:pt x="12446" y="0"/>
                  </a:lnTo>
                  <a:cubicBezTo>
                    <a:pt x="5588" y="0"/>
                    <a:pt x="0" y="5588"/>
                    <a:pt x="0" y="12446"/>
                  </a:cubicBezTo>
                  <a:cubicBezTo>
                    <a:pt x="0" y="19304"/>
                    <a:pt x="5588" y="24892"/>
                    <a:pt x="12446" y="24892"/>
                  </a:cubicBezTo>
                  <a:lnTo>
                    <a:pt x="87122" y="24892"/>
                  </a:ln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984758" y="63500"/>
              <a:ext cx="24892" cy="99568"/>
            </a:xfrm>
            <a:custGeom>
              <a:avLst/>
              <a:gdLst/>
              <a:ahLst/>
              <a:cxnLst/>
              <a:rect l="l" t="t" r="r" b="b"/>
              <a:pathLst>
                <a:path w="24892" h="99568">
                  <a:moveTo>
                    <a:pt x="0" y="12446"/>
                  </a:moveTo>
                  <a:lnTo>
                    <a:pt x="0" y="87122"/>
                  </a:lnTo>
                  <a:cubicBezTo>
                    <a:pt x="0" y="93980"/>
                    <a:pt x="5588" y="99568"/>
                    <a:pt x="12446" y="99568"/>
                  </a:cubicBezTo>
                  <a:cubicBezTo>
                    <a:pt x="19304" y="99568"/>
                    <a:pt x="24892" y="93980"/>
                    <a:pt x="24892" y="87122"/>
                  </a:cubicBezTo>
                  <a:lnTo>
                    <a:pt x="24892" y="12446"/>
                  </a:lnTo>
                  <a:cubicBezTo>
                    <a:pt x="24892" y="5588"/>
                    <a:pt x="19304" y="0"/>
                    <a:pt x="12446" y="0"/>
                  </a:cubicBezTo>
                  <a:cubicBezTo>
                    <a:pt x="5588" y="0"/>
                    <a:pt x="0" y="5588"/>
                    <a:pt x="0" y="12446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084326" y="237744"/>
              <a:ext cx="99568" cy="24892"/>
            </a:xfrm>
            <a:custGeom>
              <a:avLst/>
              <a:gdLst/>
              <a:ahLst/>
              <a:cxnLst/>
              <a:rect l="l" t="t" r="r" b="b"/>
              <a:pathLst>
                <a:path w="99568" h="24892">
                  <a:moveTo>
                    <a:pt x="0" y="12446"/>
                  </a:moveTo>
                  <a:cubicBezTo>
                    <a:pt x="0" y="19304"/>
                    <a:pt x="5588" y="24892"/>
                    <a:pt x="12446" y="24892"/>
                  </a:cubicBezTo>
                  <a:lnTo>
                    <a:pt x="87122" y="24892"/>
                  </a:lnTo>
                  <a:cubicBezTo>
                    <a:pt x="93980" y="24892"/>
                    <a:pt x="99568" y="19304"/>
                    <a:pt x="99568" y="12446"/>
                  </a:cubicBezTo>
                  <a:cubicBezTo>
                    <a:pt x="99568" y="5588"/>
                    <a:pt x="93980" y="0"/>
                    <a:pt x="87122" y="0"/>
                  </a:cubicBezTo>
                  <a:lnTo>
                    <a:pt x="12446" y="0"/>
                  </a:lnTo>
                  <a:cubicBezTo>
                    <a:pt x="5588" y="0"/>
                    <a:pt x="0" y="5588"/>
                    <a:pt x="0" y="12446"/>
                  </a:cubicBezTo>
                  <a:close/>
                </a:path>
              </a:pathLst>
            </a:custGeom>
            <a:solidFill>
              <a:srgbClr val="ECCA73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561" y="0"/>
            <a:ext cx="1422778" cy="1174442"/>
            <a:chOff x="0" y="0"/>
            <a:chExt cx="1422781" cy="11744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22781" cy="1174496"/>
            </a:xfrm>
            <a:custGeom>
              <a:avLst/>
              <a:gdLst/>
              <a:ahLst/>
              <a:cxnLst/>
              <a:rect l="l" t="t" r="r" b="b"/>
              <a:pathLst>
                <a:path w="1422781" h="1174496">
                  <a:moveTo>
                    <a:pt x="0" y="1174496"/>
                  </a:moveTo>
                  <a:lnTo>
                    <a:pt x="1422781" y="1174496"/>
                  </a:lnTo>
                  <a:lnTo>
                    <a:pt x="14227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76516" y="1248651"/>
            <a:ext cx="15164619" cy="880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Q1. What is the main objective of Linear Regression in Machine Learning?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A) To classify data into categories 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B) To reduce dimensionality 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C) To fit a line that minimizes the difference between actual and predicted values  D) To find clusters in data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Q2. In the equation </a:t>
            </a: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 = w1(x) + w0</a:t>
            </a: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, what does </a:t>
            </a: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w1</a:t>
            </a: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represent?  </a:t>
            </a:r>
          </a:p>
          <a:p>
            <a:pPr marL="514350" indent="-514350" algn="l">
              <a:lnSpc>
                <a:spcPts val="4576"/>
              </a:lnSpc>
              <a:buAutoNum type="alphaUcParenR"/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y-intercept  </a:t>
            </a:r>
          </a:p>
          <a:p>
            <a:pPr marL="514350" indent="-514350" algn="l">
              <a:lnSpc>
                <a:spcPts val="4576"/>
              </a:lnSpc>
              <a:buAutoNum type="alphaUcParenR"/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B) The slope of the line  </a:t>
            </a:r>
          </a:p>
          <a:p>
            <a:pPr marL="514350" indent="-514350" algn="l">
              <a:lnSpc>
                <a:spcPts val="4576"/>
              </a:lnSpc>
              <a:buAutoNum type="alphaUcParenR"/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C) The error term  </a:t>
            </a:r>
          </a:p>
          <a:p>
            <a:pPr marL="514350" indent="-514350" algn="l">
              <a:lnSpc>
                <a:spcPts val="4576"/>
              </a:lnSpc>
              <a:buAutoNum type="alphaUcParenR"/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D) The predicted output </a:t>
            </a:r>
          </a:p>
          <a:p>
            <a:pPr marL="514350" indent="-514350" algn="l">
              <a:lnSpc>
                <a:spcPts val="4576"/>
              </a:lnSpc>
              <a:buAutoNum type="alphaUcParenR"/>
            </a:pPr>
            <a:r>
              <a:rPr lang="en-US" sz="3299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Q3. Which of the following is used to measure the error in Linear Regression?  </a:t>
            </a: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A) Confusion Matrix 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B) Mean Squared Error (MSE) 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C) Entropy  </a:t>
            </a:r>
          </a:p>
          <a:p>
            <a:pPr algn="l">
              <a:lnSpc>
                <a:spcPts val="4576"/>
              </a:lnSpc>
            </a:pPr>
            <a:r>
              <a:rPr lang="en-US" sz="32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D) Accuracy Score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539</Words>
  <Application>Microsoft Office PowerPoint</Application>
  <PresentationFormat>Custom</PresentationFormat>
  <Paragraphs>97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Canva Sans Bold</vt:lpstr>
      <vt:lpstr>Helvetica World Bold</vt:lpstr>
      <vt:lpstr>Open Sans</vt:lpstr>
      <vt:lpstr>Arial</vt:lpstr>
      <vt:lpstr>Calibri</vt:lpstr>
      <vt:lpstr>Helvetica World</vt:lpstr>
      <vt:lpstr>Arimo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9 ML.pdf</dc:title>
  <cp:lastModifiedBy>Praveena S</cp:lastModifiedBy>
  <cp:revision>2</cp:revision>
  <dcterms:created xsi:type="dcterms:W3CDTF">2006-08-16T00:00:00Z</dcterms:created>
  <dcterms:modified xsi:type="dcterms:W3CDTF">2025-11-10T04:24:33Z</dcterms:modified>
  <dc:identifier>DAG4NmL1aPk</dc:identifier>
</cp:coreProperties>
</file>